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67" r:id="rId4"/>
    <p:sldMasterId id="2147483648" r:id="rId5"/>
  </p:sldMasterIdLst>
  <p:notesMasterIdLst>
    <p:notesMasterId r:id="rId28"/>
  </p:notesMasterIdLst>
  <p:sldIdLst>
    <p:sldId id="279" r:id="rId6"/>
    <p:sldId id="553" r:id="rId7"/>
    <p:sldId id="265" r:id="rId8"/>
    <p:sldId id="332" r:id="rId9"/>
    <p:sldId id="394" r:id="rId10"/>
    <p:sldId id="324" r:id="rId11"/>
    <p:sldId id="554" r:id="rId12"/>
    <p:sldId id="549" r:id="rId13"/>
    <p:sldId id="546" r:id="rId14"/>
    <p:sldId id="323" r:id="rId15"/>
    <p:sldId id="547" r:id="rId16"/>
    <p:sldId id="307" r:id="rId17"/>
    <p:sldId id="552" r:id="rId18"/>
    <p:sldId id="310" r:id="rId19"/>
    <p:sldId id="311" r:id="rId20"/>
    <p:sldId id="312" r:id="rId21"/>
    <p:sldId id="313" r:id="rId22"/>
    <p:sldId id="314" r:id="rId23"/>
    <p:sldId id="316" r:id="rId24"/>
    <p:sldId id="551" r:id="rId25"/>
    <p:sldId id="550" r:id="rId26"/>
    <p:sldId id="45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1A0FF"/>
    <a:srgbClr val="1900D6"/>
    <a:srgbClr val="0D29F9"/>
    <a:srgbClr val="48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DA182-E227-486B-A8AA-BC081DB56A2F}" v="21" dt="2024-05-07T08:53:51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11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20AEDC1F-510B-D84E-928A-FFB45F201CDA}" type="datetimeFigureOut">
              <a:rPr lang="fr-FR" smtClean="0"/>
              <a:pPr/>
              <a:t>07/05/2024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C28B282D-6A28-7543-8E51-44397E7AE0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18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B282D-6A28-7543-8E51-44397E7AE0C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48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200" y="2735262"/>
            <a:ext cx="12192000" cy="4122738"/>
          </a:xfrm>
          <a:prstGeom prst="rect">
            <a:avLst/>
          </a:prstGeom>
          <a:solidFill>
            <a:srgbClr val="48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2579024"/>
            <a:ext cx="12193200" cy="156237"/>
          </a:xfrm>
          <a:prstGeom prst="rect">
            <a:avLst/>
          </a:prstGeom>
          <a:solidFill>
            <a:srgbClr val="0D2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1200" y="-263611"/>
            <a:ext cx="12192000" cy="2842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2891481" y="-263612"/>
            <a:ext cx="8490517" cy="2842635"/>
          </a:xfrm>
          <a:prstGeom prst="rect">
            <a:avLst/>
          </a:prstGeom>
        </p:spPr>
        <p:txBody>
          <a:bodyPr lIns="0" anchor="ctr" anchorCtr="0"/>
          <a:lstStyle>
            <a:lvl1pPr>
              <a:defRPr sz="360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1" y="279072"/>
            <a:ext cx="1164336" cy="1847088"/>
          </a:xfrm>
          <a:prstGeom prst="rect">
            <a:avLst/>
          </a:prstGeom>
        </p:spPr>
      </p:pic>
      <p:sp>
        <p:nvSpPr>
          <p:cNvPr id="35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2889542" y="2792437"/>
            <a:ext cx="8492456" cy="1028754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14"/>
          </p:nvPr>
        </p:nvSpPr>
        <p:spPr>
          <a:xfrm>
            <a:off x="2889250" y="3975099"/>
            <a:ext cx="8493125" cy="2756291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4800" b="1" i="0" cap="all" baseline="0">
                <a:ln w="19050">
                  <a:solidFill>
                    <a:schemeClr val="bg1"/>
                  </a:solidFill>
                </a:ln>
                <a:noFill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04" y="2935014"/>
            <a:ext cx="10335794" cy="2888152"/>
          </a:xfrm>
          <a:prstGeom prst="rect">
            <a:avLst/>
          </a:prstGeom>
        </p:spPr>
        <p:txBody>
          <a:bodyPr lIns="0" anchor="t" anchorCtr="0"/>
          <a:lstStyle>
            <a:lvl1pPr>
              <a:defRPr sz="4000" b="1" i="0" cap="all" baseline="0">
                <a:ln w="19050">
                  <a:solidFill>
                    <a:schemeClr val="bg1"/>
                  </a:solidFill>
                </a:ln>
                <a:noFill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046204" y="949930"/>
            <a:ext cx="10335794" cy="176688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-189470"/>
            <a:ext cx="4330700" cy="3517900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4919" y="1321624"/>
            <a:ext cx="7002162" cy="4291776"/>
          </a:xfrm>
          <a:prstGeom prst="rect">
            <a:avLst/>
          </a:prstGeom>
          <a:solidFill>
            <a:srgbClr val="48B9FF">
              <a:alpha val="20000"/>
            </a:srgb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200" i="1" baseline="0">
                <a:solidFill>
                  <a:srgbClr val="0D29F9"/>
                </a:solidFill>
                <a:latin typeface="Open Sans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Image 6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1680874" y="570883"/>
            <a:ext cx="1219200" cy="1041400"/>
          </a:xfrm>
          <a:prstGeom prst="rect">
            <a:avLst/>
          </a:prstGeom>
        </p:spPr>
      </p:pic>
      <p:pic>
        <p:nvPicPr>
          <p:cNvPr id="8" name="Image 7"/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9273449" y="5299227"/>
            <a:ext cx="1397000" cy="1181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-189470"/>
            <a:ext cx="4330700" cy="351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04" y="2935014"/>
            <a:ext cx="10335794" cy="2888152"/>
          </a:xfrm>
          <a:prstGeom prst="rect">
            <a:avLst/>
          </a:prstGeom>
        </p:spPr>
        <p:txBody>
          <a:bodyPr lIns="0" anchor="t" anchorCtr="0"/>
          <a:lstStyle>
            <a:lvl1pPr>
              <a:defRPr sz="4400" b="1" i="0" cap="all" baseline="0">
                <a:ln w="25400">
                  <a:solidFill>
                    <a:srgbClr val="48B9FF"/>
                  </a:solidFill>
                </a:ln>
                <a:noFill/>
                <a:latin typeface="Open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046204" y="949930"/>
            <a:ext cx="10335794" cy="176688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0" i="0" cap="all" baseline="0">
                <a:latin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72299"/>
          </a:xfrm>
        </p:spPr>
        <p:txBody>
          <a:bodyPr lIns="90000" anchor="t" anchorCtr="0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892299"/>
            <a:ext cx="10554574" cy="39664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/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/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/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/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/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3EA1D6-2DF7-C647-9915-9698C6C0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Open Sans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72299"/>
          </a:xfrm>
        </p:spPr>
        <p:txBody>
          <a:bodyPr anchor="t" anchorCtr="0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1892299"/>
            <a:ext cx="5185873" cy="39687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/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/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/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/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/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1892299"/>
            <a:ext cx="5194583" cy="39687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/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/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/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/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/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Open Sans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59599"/>
          </a:xfrm>
        </p:spPr>
        <p:txBody>
          <a:bodyPr anchor="t" anchorCtr="0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1879600"/>
            <a:ext cx="5189857" cy="87153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000" b="1">
                <a:solidFill>
                  <a:srgbClr val="0D29F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/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/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/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/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/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1879600"/>
            <a:ext cx="5194583" cy="8715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rgbClr val="0D29F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/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/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/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/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/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Open Sans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200" y="2735262"/>
            <a:ext cx="12192000" cy="4122738"/>
          </a:xfrm>
          <a:prstGeom prst="rect">
            <a:avLst/>
          </a:prstGeom>
          <a:solidFill>
            <a:srgbClr val="48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2579024"/>
            <a:ext cx="12193200" cy="156237"/>
          </a:xfrm>
          <a:prstGeom prst="rect">
            <a:avLst/>
          </a:prstGeom>
          <a:solidFill>
            <a:srgbClr val="0D2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1200" y="-263611"/>
            <a:ext cx="12192000" cy="2842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2891481" y="-263612"/>
            <a:ext cx="8490517" cy="2842635"/>
          </a:xfrm>
          <a:prstGeom prst="rect">
            <a:avLst/>
          </a:prstGeom>
        </p:spPr>
        <p:txBody>
          <a:bodyPr lIns="0" anchor="ctr" anchorCtr="0"/>
          <a:lstStyle>
            <a:lvl1pPr>
              <a:defRPr sz="360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1" y="279072"/>
            <a:ext cx="1164336" cy="1847088"/>
          </a:xfrm>
          <a:prstGeom prst="rect">
            <a:avLst/>
          </a:prstGeom>
        </p:spPr>
      </p:pic>
      <p:sp>
        <p:nvSpPr>
          <p:cNvPr id="35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2889542" y="2792437"/>
            <a:ext cx="8492456" cy="1028754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14"/>
          </p:nvPr>
        </p:nvSpPr>
        <p:spPr>
          <a:xfrm>
            <a:off x="2889250" y="3975099"/>
            <a:ext cx="8493125" cy="2756291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4800" b="1" i="0" cap="all" baseline="0">
                <a:ln w="19050">
                  <a:solidFill>
                    <a:schemeClr val="bg1"/>
                  </a:solidFill>
                </a:ln>
                <a:noFill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56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04" y="2935014"/>
            <a:ext cx="10335794" cy="2888152"/>
          </a:xfrm>
          <a:prstGeom prst="rect">
            <a:avLst/>
          </a:prstGeom>
        </p:spPr>
        <p:txBody>
          <a:bodyPr lIns="0" anchor="t" anchorCtr="0"/>
          <a:lstStyle>
            <a:lvl1pPr>
              <a:defRPr sz="4000" b="1" i="0" cap="all" baseline="0">
                <a:ln w="19050">
                  <a:solidFill>
                    <a:schemeClr val="bg1"/>
                  </a:solidFill>
                </a:ln>
                <a:noFill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046204" y="949930"/>
            <a:ext cx="10335794" cy="176688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18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65AF5E85-9184-7E4A-B179-B5D44678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08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0" y="-189470"/>
            <a:ext cx="4330700" cy="3517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719999"/>
            <a:ext cx="10571998" cy="147301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4304" y="6041362"/>
            <a:ext cx="995199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aseline="0">
                <a:solidFill>
                  <a:schemeClr val="tx1"/>
                </a:solidFill>
                <a:latin typeface="Open Sans" charset="0"/>
              </a:defRPr>
            </a:lvl1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1382000" y="6726194"/>
            <a:ext cx="810000" cy="131806"/>
          </a:xfrm>
          <a:prstGeom prst="rect">
            <a:avLst/>
          </a:prstGeom>
          <a:solidFill>
            <a:srgbClr val="0D2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9" y="5764814"/>
            <a:ext cx="578811" cy="918219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-2589" y="1200150"/>
            <a:ext cx="609455" cy="48174"/>
          </a:xfrm>
          <a:prstGeom prst="rect">
            <a:avLst/>
          </a:prstGeom>
          <a:solidFill>
            <a:srgbClr val="0D2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FB2AB3-142C-6E47-AAB6-ED694BA82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Open Sans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70" r:id="rId4"/>
    <p:sldLayoutId id="2147483671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 cap="all" baseline="0">
          <a:solidFill>
            <a:schemeClr val="bg2">
              <a:lumMod val="50000"/>
            </a:schemeClr>
          </a:solidFill>
          <a:latin typeface="Open Sans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hyperlink" Target="https://data.consilium.europa.eu/doc/document/ST-16450-2023-INIT/en/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ergy-shifts.eu/wp-content/uploads/2019/11/Energy-SHIFTS_D1.4_SET-Plan_Scoping-guide.pd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hrb.ie/data-collections-evidence/hrb-evidence-centre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t.pt/en/fct-celebra-protocolos-com-ces-e-acm-para-investigacao-em-areas-sociais/" TargetMode="External"/><Relationship Id="rId2" Type="http://schemas.openxmlformats.org/officeDocument/2006/relationships/hyperlink" Target="https://www.fct.pt/en/sobre/politicas-e-estrategias/agendas-tematicas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hyperlink" Target="https://www.fct.pt/en/fct-e-gee-e-lancam-premio-impacto-da-ciencia-na-economia-e-na-sociedade-em-portugal/" TargetMode="External"/><Relationship Id="rId4" Type="http://schemas.openxmlformats.org/officeDocument/2006/relationships/hyperlink" Target="https://www.fct.pt/en/science4policy-concurso-de-estudos-de-ciencias-para-as-politicas-publica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c.es/es/actualidad-del-csic/el-csic-lanza-el-programa-ciceron-para-mostrar-la-investigacion-de-sus-laboratorios-al-servicio-de-la-sociedad" TargetMode="External"/><Relationship Id="rId2" Type="http://schemas.openxmlformats.org/officeDocument/2006/relationships/hyperlink" Target="https://digital.csic.es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hyperlink" Target="https://www.csic.es/es/investigacion/conexiones-csic-y-libros-blancos-desafios-2030/conexiones-csic" TargetMode="External"/><Relationship Id="rId4" Type="http://schemas.openxmlformats.org/officeDocument/2006/relationships/hyperlink" Target="https://www.csic.es/es/investigacion/plataformas-tematicas-interdisciplinar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ronmentalevidence.org/information-for-authors/guidelines-for-authors/" TargetMode="External"/><Relationship Id="rId2" Type="http://schemas.openxmlformats.org/officeDocument/2006/relationships/hyperlink" Target="https://formas.se/en/start-page/about-formas/how-formas-is-governed/the-council-for-evidence-based-environmental-analysis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ri.org/what-we-offer/supporting-collaboration/partnerships-nerc/ride-forum/" TargetMode="External"/><Relationship Id="rId2" Type="http://schemas.openxmlformats.org/officeDocument/2006/relationships/hyperlink" Target="https://www.cecan.ac.uk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europe.org/media/kwlklp0o/2021nov08_sci4net0_calltoaction.pdf" TargetMode="External"/><Relationship Id="rId7" Type="http://schemas.openxmlformats.org/officeDocument/2006/relationships/hyperlink" Target="https://www.scienceeurope.org/media/kyqmg1rg/202404_se_guidance_on_science_for_policy.pdf" TargetMode="External"/><Relationship Id="rId2" Type="http://schemas.openxmlformats.org/officeDocument/2006/relationships/hyperlink" Target="https://scienceeurope.org/media/z5gmrp15/se_sac_symposium_report_2016_final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cienceeurope.org/our-resources/interdisciplinarity-for-net-zero/" TargetMode="External"/><Relationship Id="rId5" Type="http://schemas.openxmlformats.org/officeDocument/2006/relationships/hyperlink" Target="https://www.scienceeurope.org/our-resources/science-policy-in-action-insights-for-the-green-and-digital-transition/" TargetMode="External"/><Relationship Id="rId4" Type="http://schemas.openxmlformats.org/officeDocument/2006/relationships/hyperlink" Target="https://scienceeurope.org/media/a0ln0eqm/202302-position-horizon-europe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Lidia.Borrell-Damian@scienceeurope.org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cieur.org/maap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scieur.org/strateg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5126F-43D0-4710-9640-9B371535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195" y="-45898"/>
            <a:ext cx="9391984" cy="1687540"/>
          </a:xfrm>
        </p:spPr>
        <p:txBody>
          <a:bodyPr>
            <a:normAutofit/>
          </a:bodyPr>
          <a:lstStyle/>
          <a:p>
            <a:r>
              <a:rPr lang="en-US" dirty="0"/>
              <a:t>The assets of SSAH for the future in evidence-informed policymaking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61916-C699-4372-9311-A3216CCADC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1880" y="1127265"/>
            <a:ext cx="9720120" cy="1028754"/>
          </a:xfrm>
        </p:spPr>
        <p:txBody>
          <a:bodyPr lIns="0" tIns="45720" rIns="91440" bIns="45720" anchor="b" anchorCtr="0"/>
          <a:lstStyle/>
          <a:p>
            <a:r>
              <a:rPr lang="fr-BE" sz="2400">
                <a:latin typeface="Open Sans"/>
                <a:ea typeface="Open Sans"/>
                <a:cs typeface="Open Sans"/>
              </a:rPr>
              <a:t>Lidia Borrell-Damian, Secretary general</a:t>
            </a:r>
            <a:endParaRPr lang="fr-BE" sz="2400" b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CB7EFB-CBC6-49FE-A76A-367D90558E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448" y="2848304"/>
            <a:ext cx="10710161" cy="3936124"/>
          </a:xfrm>
        </p:spPr>
        <p:txBody>
          <a:bodyPr/>
          <a:lstStyle/>
          <a:p>
            <a:r>
              <a:rPr lang="en-GB" sz="2800" dirty="0"/>
              <a:t>session on </a:t>
            </a:r>
            <a:r>
              <a:rPr lang="en-US" sz="2800" dirty="0"/>
              <a:t>Innovation in Evidence-informed policy making (EIPM) ecosystems: the added value of SSAH </a:t>
            </a:r>
          </a:p>
          <a:p>
            <a:endParaRPr lang="en-GB" sz="2800" dirty="0"/>
          </a:p>
          <a:p>
            <a:r>
              <a:rPr lang="en-GB" sz="2800" dirty="0"/>
              <a:t>Part of the 2024 Belgian presidency conference on</a:t>
            </a:r>
          </a:p>
          <a:p>
            <a:r>
              <a:rPr lang="en-US" sz="2800" dirty="0"/>
              <a:t>#StrongerTogether: SSAH and the future of evidence-informed policymaking</a:t>
            </a:r>
            <a:endParaRPr lang="en-GB" sz="2800" dirty="0"/>
          </a:p>
          <a:p>
            <a:r>
              <a:rPr lang="en-GB" sz="2800" dirty="0" err="1"/>
              <a:t>Tervueren</a:t>
            </a:r>
            <a:r>
              <a:rPr lang="en-GB" sz="2800" dirty="0"/>
              <a:t>, Belgium </a:t>
            </a:r>
          </a:p>
          <a:p>
            <a:r>
              <a:rPr lang="en-GB" sz="2800" dirty="0"/>
              <a:t>07 may 2024</a:t>
            </a:r>
          </a:p>
        </p:txBody>
      </p:sp>
    </p:spTree>
    <p:extLst>
      <p:ext uri="{BB962C8B-B14F-4D97-AF65-F5344CB8AC3E}">
        <p14:creationId xmlns:p14="http://schemas.microsoft.com/office/powerpoint/2010/main" val="308981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76A480-BE2D-21E7-0FD6-BC1EB66B5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110" y="151423"/>
            <a:ext cx="9737131" cy="1172299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Context conditions for evidence-informed policy making (EIPM)</a:t>
            </a:r>
            <a:endParaRPr lang="en-BE" dirty="0">
              <a:solidFill>
                <a:srgbClr val="00206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A13F7B-8A48-A6B2-5D23-B16AEF5D2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30" y="2170133"/>
            <a:ext cx="8214852" cy="3966499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SCIENTIFIC RESEARCH CAN AND SHOULD SUPPORT POLICYMAKERS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IN NAVIGATING COMPLEX, KNOWLEDGE-DEMANDING CHALLENGES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Bi-directional exchanges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 longstanding, complex relationship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Science is back crucial for decision-makers in turbulent times of fake news and misinformation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Several initiatives to improve science-policy ecosystems, in Europe and globally. E.G. </a:t>
            </a:r>
            <a:r>
              <a:rPr lang="en-GB" sz="1600" dirty="0">
                <a:hlinkClick r:id="rId2"/>
              </a:rPr>
              <a:t>EU Council Conclusions</a:t>
            </a:r>
            <a:r>
              <a:rPr lang="en-US" sz="1600" dirty="0"/>
              <a:t> 8 December 2023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Emergence of Artificial Intelligence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906D8-C0A3-F282-19DD-E74FBE82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2B95F-FA0F-8B5C-59E2-EE814718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Graphic 2" descr="Repeat with solid fill">
            <a:extLst>
              <a:ext uri="{FF2B5EF4-FFF2-40B4-BE49-F238E27FC236}">
                <a16:creationId xmlns:a16="http://schemas.microsoft.com/office/drawing/2014/main" id="{62BBCE8F-AD30-9BF5-F713-3053B9EE4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9425" y="502949"/>
            <a:ext cx="1008000" cy="100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49F67B4-17A7-E538-6731-3B7B8065FE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9425" y="1622487"/>
            <a:ext cx="1008000" cy="1008000"/>
          </a:xfrm>
          <a:prstGeom prst="rect">
            <a:avLst/>
          </a:prstGeom>
        </p:spPr>
      </p:pic>
      <p:pic>
        <p:nvPicPr>
          <p:cNvPr id="13" name="Graphic 12" descr="Periodic Graph with solid fill">
            <a:extLst>
              <a:ext uri="{FF2B5EF4-FFF2-40B4-BE49-F238E27FC236}">
                <a16:creationId xmlns:a16="http://schemas.microsoft.com/office/drawing/2014/main" id="{43EA5431-82AA-0AA6-3F51-2C2F9822A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01282" y="3551241"/>
            <a:ext cx="1204285" cy="1204285"/>
          </a:xfrm>
          <a:prstGeom prst="rect">
            <a:avLst/>
          </a:prstGeom>
        </p:spPr>
      </p:pic>
      <p:pic>
        <p:nvPicPr>
          <p:cNvPr id="15" name="Graphic 14" descr="Connections with solid fill">
            <a:extLst>
              <a:ext uri="{FF2B5EF4-FFF2-40B4-BE49-F238E27FC236}">
                <a16:creationId xmlns:a16="http://schemas.microsoft.com/office/drawing/2014/main" id="{E3251F8A-CD3E-74D1-CC99-E4663708DE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99425" y="2683652"/>
            <a:ext cx="1008000" cy="1008000"/>
          </a:xfrm>
          <a:prstGeom prst="rect">
            <a:avLst/>
          </a:prstGeom>
        </p:spPr>
      </p:pic>
      <p:pic>
        <p:nvPicPr>
          <p:cNvPr id="17" name="Graphic 16" descr="Artificial Intelligence outline">
            <a:extLst>
              <a:ext uri="{FF2B5EF4-FFF2-40B4-BE49-F238E27FC236}">
                <a16:creationId xmlns:a16="http://schemas.microsoft.com/office/drawing/2014/main" id="{8B9AB4B8-9F92-4312-7379-57E752AF33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99425" y="4755526"/>
            <a:ext cx="10080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96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EF977-4755-3F12-AE01-B8E5C0F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320644"/>
            <a:ext cx="10571998" cy="1172299"/>
          </a:xfrm>
        </p:spPr>
        <p:txBody>
          <a:bodyPr/>
          <a:lstStyle/>
          <a:p>
            <a:r>
              <a:rPr lang="en-US" dirty="0"/>
              <a:t>The importance of the arts, social sciences and humanities disciplines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7E90C-8A75-3ECA-BB89-5F76C82CE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1167" y="1982455"/>
            <a:ext cx="9865053" cy="3968751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Outcomes of Arts, Social Sciences and Humanities (ASSH) research are natural assets for science-informed policy making, on an equal basis as those from Science, Technology, Engineering and Mathematics (STEM) disciplines.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Outcomes of multi-, inter- and trans-disciplinary ASSH-STEM research foster better informed policy decision-making through a thorough understanding of the interactions between facts, values, identities, collective and individual experiences, and beliefs.</a:t>
            </a: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Including ASSH and STEM disciplines from the outset of R&amp;I projects can help to develop a new perspective on impact, less focused on economic, short-term results, but more on transformative changes and shift in values, which can be beneficial when assessing impact of public policies for the common good. </a:t>
            </a: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example of evidence-based policy 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making on European level are </a:t>
            </a: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revisions of the SET plan</a:t>
            </a: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which have been concretely involving SSH in defining needs and challenges for EU energy policy. 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1C577-8B0B-2C5D-C048-2A3CF0F1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E8C57-7F64-EE30-1889-E5F1FA4B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8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38E54-1319-2B00-3BC2-CAF716079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3371" y="1469516"/>
            <a:ext cx="7415645" cy="4936970"/>
          </a:xfrm>
        </p:spPr>
        <p:txBody>
          <a:bodyPr anchor="ctr">
            <a:normAutofit/>
          </a:bodyPr>
          <a:lstStyle/>
          <a:p>
            <a:pPr>
              <a:lnSpc>
                <a:spcPct val="115000"/>
              </a:lnSpc>
              <a:buClr>
                <a:srgbClr val="006390"/>
              </a:buClr>
              <a:tabLst>
                <a:tab pos="228600" algn="l"/>
                <a:tab pos="457200" algn="l"/>
              </a:tabLst>
            </a:pPr>
            <a:r>
              <a:rPr lang="en-GB" sz="2400" b="1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INSTITUTIONAL MANDATE</a:t>
            </a:r>
          </a:p>
          <a:p>
            <a:pPr>
              <a:lnSpc>
                <a:spcPct val="115000"/>
              </a:lnSpc>
              <a:buClr>
                <a:srgbClr val="006390"/>
              </a:buClr>
              <a:tabLst>
                <a:tab pos="228600" algn="l"/>
                <a:tab pos="457200" algn="l"/>
              </a:tabLst>
            </a:pPr>
            <a:r>
              <a:rPr lang="en-GB" sz="2400" b="1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QUALITY, INTEGRITY, TRANSPARENCY </a:t>
            </a:r>
          </a:p>
          <a:p>
            <a:pPr>
              <a:lnSpc>
                <a:spcPct val="115000"/>
              </a:lnSpc>
              <a:buClr>
                <a:srgbClr val="006390"/>
              </a:buClr>
              <a:tabLst>
                <a:tab pos="228600" algn="l"/>
                <a:tab pos="457200" algn="l"/>
              </a:tabLst>
            </a:pPr>
            <a:r>
              <a:rPr lang="en-GB" sz="2400" b="1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RESOURCES</a:t>
            </a:r>
          </a:p>
          <a:p>
            <a:pPr>
              <a:lnSpc>
                <a:spcPct val="115000"/>
              </a:lnSpc>
              <a:buClr>
                <a:srgbClr val="006390"/>
              </a:buClr>
              <a:tabLst>
                <a:tab pos="228600" algn="l"/>
                <a:tab pos="457200" algn="l"/>
              </a:tabLst>
            </a:pPr>
            <a:r>
              <a:rPr lang="en-GB" sz="2400" b="1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OPTIONS, MORE THAN ADVICE </a:t>
            </a:r>
            <a:endParaRPr lang="en-BE" sz="240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4A040-422A-3386-C134-EDCF230A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212898"/>
            <a:ext cx="10571998" cy="1172299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Principles and Values for science for policy activities</a:t>
            </a:r>
            <a:endParaRPr lang="en-BE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7722D-721A-C26B-5917-457B6A82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Graphic 7" descr="Court with solid fill">
            <a:extLst>
              <a:ext uri="{FF2B5EF4-FFF2-40B4-BE49-F238E27FC236}">
                <a16:creationId xmlns:a16="http://schemas.microsoft.com/office/drawing/2014/main" id="{A9C734C0-7727-B416-9E00-D00BC0F6C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859" y="1892299"/>
            <a:ext cx="1440000" cy="1440000"/>
          </a:xfrm>
          <a:prstGeom prst="rect">
            <a:avLst/>
          </a:prstGeom>
        </p:spPr>
      </p:pic>
      <p:pic>
        <p:nvPicPr>
          <p:cNvPr id="10" name="Graphic 9" descr="Clipboard Checked with solid fill">
            <a:extLst>
              <a:ext uri="{FF2B5EF4-FFF2-40B4-BE49-F238E27FC236}">
                <a16:creationId xmlns:a16="http://schemas.microsoft.com/office/drawing/2014/main" id="{0D79D00E-2310-CBE0-DC0F-16BAFADE7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0859" y="4698000"/>
            <a:ext cx="1440000" cy="1440000"/>
          </a:xfrm>
          <a:prstGeom prst="rect">
            <a:avLst/>
          </a:prstGeom>
        </p:spPr>
      </p:pic>
      <p:pic>
        <p:nvPicPr>
          <p:cNvPr id="5" name="Graphic 4" descr="Tools outline">
            <a:extLst>
              <a:ext uri="{FF2B5EF4-FFF2-40B4-BE49-F238E27FC236}">
                <a16:creationId xmlns:a16="http://schemas.microsoft.com/office/drawing/2014/main" id="{3B72EA8B-5017-BE6A-9A1B-C872CA6A1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064" y="4002767"/>
            <a:ext cx="1080000" cy="1080000"/>
          </a:xfrm>
          <a:prstGeom prst="rect">
            <a:avLst/>
          </a:prstGeom>
        </p:spPr>
      </p:pic>
      <p:pic>
        <p:nvPicPr>
          <p:cNvPr id="9" name="Graphic 8" descr="Shield Tick with solid fill">
            <a:extLst>
              <a:ext uri="{FF2B5EF4-FFF2-40B4-BE49-F238E27FC236}">
                <a16:creationId xmlns:a16="http://schemas.microsoft.com/office/drawing/2014/main" id="{4D02C1DD-9E95-2BDE-276E-F7766C20D9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20927" y="294753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9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38E54-1319-2B00-3BC2-CAF716079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0722" y="1107148"/>
            <a:ext cx="8558089" cy="5544638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115000"/>
              </a:lnSpc>
              <a:buClr>
                <a:srgbClr val="006390"/>
              </a:buClr>
              <a:tabLst>
                <a:tab pos="228600" algn="l"/>
                <a:tab pos="457200" algn="l"/>
              </a:tabLst>
            </a:pPr>
            <a:r>
              <a:rPr lang="en-GB" sz="5600" b="1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INSTITUTIONAL MANDATE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5600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Need an explicit institutional mandate given by policy makers to a dedicated body, properly </a:t>
            </a:r>
            <a:r>
              <a:rPr lang="en-US" sz="5600" b="1" i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recognised</a:t>
            </a:r>
            <a:r>
              <a:rPr lang="en-US" sz="5600" b="1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by the scientific </a:t>
            </a:r>
            <a:r>
              <a:rPr lang="en-US" sz="5600" b="1" i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and policy community</a:t>
            </a:r>
            <a:r>
              <a:rPr lang="en-US" sz="5600" b="1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</a:t>
            </a:r>
            <a:endParaRPr lang="en-US" sz="56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5000"/>
              </a:lnSpc>
              <a:buClr>
                <a:srgbClr val="006390"/>
              </a:buClr>
              <a:tabLst>
                <a:tab pos="228600" algn="l"/>
                <a:tab pos="457200" algn="l"/>
              </a:tabLst>
            </a:pPr>
            <a:endParaRPr lang="en-GB" sz="5600" b="1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Clr>
                <a:srgbClr val="006390"/>
              </a:buClr>
              <a:tabLst>
                <a:tab pos="228600" algn="l"/>
                <a:tab pos="457200" algn="l"/>
              </a:tabLst>
            </a:pPr>
            <a:r>
              <a:rPr lang="en-GB" sz="5600" b="1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QUALITY, INTEGRITY, TRANSPARENCY </a:t>
            </a:r>
            <a:endParaRPr lang="en-US" sz="56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1">
              <a:lnSpc>
                <a:spcPct val="115000"/>
              </a:lnSpc>
              <a:buClr>
                <a:srgbClr val="006390"/>
              </a:buClr>
              <a:tabLst>
                <a:tab pos="228600" algn="l"/>
                <a:tab pos="457200" algn="l"/>
              </a:tabLst>
            </a:pPr>
            <a:r>
              <a:rPr lang="en-US" sz="5600" i="1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Research activities need to explain their process of gathering scientific contributions transparently. The official mandate must ensure the highest quality and scientific integrity, while relying on the </a:t>
            </a:r>
            <a:r>
              <a:rPr lang="en-US" sz="5600" b="1" i="1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clear commitment and engagement of both researchers and policy makers. </a:t>
            </a:r>
            <a:endParaRPr lang="en-US" sz="5600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5000"/>
              </a:lnSpc>
              <a:buClr>
                <a:srgbClr val="006390"/>
              </a:buClr>
              <a:tabLst>
                <a:tab pos="228600" algn="l"/>
                <a:tab pos="457200" algn="l"/>
              </a:tabLst>
            </a:pPr>
            <a:endParaRPr lang="en-GB" sz="5600" b="1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Clr>
                <a:srgbClr val="006390"/>
              </a:buClr>
              <a:tabLst>
                <a:tab pos="228600" algn="l"/>
                <a:tab pos="457200" algn="l"/>
              </a:tabLst>
            </a:pPr>
            <a:r>
              <a:rPr lang="en-GB" sz="5600" b="1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RESOURCES</a:t>
            </a:r>
          </a:p>
          <a:p>
            <a:pPr lvl="1">
              <a:lnSpc>
                <a:spcPct val="115000"/>
              </a:lnSpc>
              <a:buClr>
                <a:srgbClr val="006390"/>
              </a:buClr>
              <a:buFont typeface="Courier New" panose="02070309020205020404" pitchFamily="49" charset="0"/>
              <a:buChar char="o"/>
              <a:tabLst>
                <a:tab pos="228600" algn="l"/>
                <a:tab pos="457200" algn="l"/>
              </a:tabLst>
            </a:pPr>
            <a:r>
              <a:rPr lang="en-US" sz="5600" i="1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mandate for Science for Policy activities needs to be associated with dedicated resources, including qualified personnel, </a:t>
            </a:r>
            <a:r>
              <a:rPr lang="en-US" sz="5600" b="1" i="1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sufficient funding, and adequate </a:t>
            </a:r>
            <a:r>
              <a:rPr lang="en-US" sz="5600" b="1" i="1" dirty="0" err="1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organisational</a:t>
            </a:r>
            <a:r>
              <a:rPr lang="en-US" sz="5600" b="1" i="1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settings</a:t>
            </a:r>
            <a:r>
              <a:rPr lang="en-US" sz="5600" b="1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</a:t>
            </a:r>
            <a:endParaRPr lang="en-US" sz="5600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5000"/>
              </a:lnSpc>
              <a:buClr>
                <a:srgbClr val="006390"/>
              </a:buClr>
              <a:tabLst>
                <a:tab pos="228600" algn="l"/>
                <a:tab pos="457200" algn="l"/>
              </a:tabLst>
            </a:pPr>
            <a:endParaRPr lang="en-GB" sz="5600" b="1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Clr>
                <a:srgbClr val="006390"/>
              </a:buClr>
              <a:tabLst>
                <a:tab pos="228600" algn="l"/>
                <a:tab pos="457200" algn="l"/>
              </a:tabLst>
            </a:pPr>
            <a:r>
              <a:rPr lang="en-GB" sz="5600" b="1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OPTIONS, MORE THAN ADVICE </a:t>
            </a:r>
            <a:endParaRPr lang="en-US" sz="56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1">
              <a:lnSpc>
                <a:spcPct val="115000"/>
              </a:lnSpc>
              <a:buClr>
                <a:srgbClr val="006390"/>
              </a:buClr>
              <a:tabLst>
                <a:tab pos="228600" algn="l"/>
                <a:tab pos="457200" algn="l"/>
              </a:tabLst>
            </a:pPr>
            <a:r>
              <a:rPr lang="en-US" sz="5600" i="1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Science for Policy activities should aim to contribute to policy making as ‘one of the sources’ for decision makers. </a:t>
            </a:r>
            <a:r>
              <a:rPr lang="en-US" sz="5600" b="1" i="1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These activities should present scientific and evidence-based options, rather than prescriptive recommendations.</a:t>
            </a:r>
            <a:endParaRPr lang="en-US" sz="5600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5000"/>
              </a:lnSpc>
              <a:buClr>
                <a:srgbClr val="006390"/>
              </a:buClr>
              <a:tabLst>
                <a:tab pos="228600" algn="l"/>
                <a:tab pos="457200" algn="l"/>
              </a:tabLst>
            </a:pPr>
            <a:endParaRPr lang="en-BE" sz="2400" dirty="0">
              <a:solidFill>
                <a:srgbClr val="00206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4A040-422A-3386-C134-EDCF230A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297217"/>
            <a:ext cx="10571998" cy="1172299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Principles and Values</a:t>
            </a:r>
            <a:endParaRPr lang="en-BE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7722D-721A-C26B-5917-457B6A82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Graphic 7" descr="Court with solid fill">
            <a:extLst>
              <a:ext uri="{FF2B5EF4-FFF2-40B4-BE49-F238E27FC236}">
                <a16:creationId xmlns:a16="http://schemas.microsoft.com/office/drawing/2014/main" id="{A9C734C0-7727-B416-9E00-D00BC0F6C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859" y="1892299"/>
            <a:ext cx="1440000" cy="1440000"/>
          </a:xfrm>
          <a:prstGeom prst="rect">
            <a:avLst/>
          </a:prstGeom>
        </p:spPr>
      </p:pic>
      <p:pic>
        <p:nvPicPr>
          <p:cNvPr id="10" name="Graphic 9" descr="Clipboard Checked with solid fill">
            <a:extLst>
              <a:ext uri="{FF2B5EF4-FFF2-40B4-BE49-F238E27FC236}">
                <a16:creationId xmlns:a16="http://schemas.microsoft.com/office/drawing/2014/main" id="{0D79D00E-2310-CBE0-DC0F-16BAFADE7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0859" y="4698000"/>
            <a:ext cx="1440000" cy="1440000"/>
          </a:xfrm>
          <a:prstGeom prst="rect">
            <a:avLst/>
          </a:prstGeom>
        </p:spPr>
      </p:pic>
      <p:pic>
        <p:nvPicPr>
          <p:cNvPr id="5" name="Graphic 4" descr="Tools outline">
            <a:extLst>
              <a:ext uri="{FF2B5EF4-FFF2-40B4-BE49-F238E27FC236}">
                <a16:creationId xmlns:a16="http://schemas.microsoft.com/office/drawing/2014/main" id="{3B72EA8B-5017-BE6A-9A1B-C872CA6A1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064" y="4002767"/>
            <a:ext cx="1080000" cy="1080000"/>
          </a:xfrm>
          <a:prstGeom prst="rect">
            <a:avLst/>
          </a:prstGeom>
        </p:spPr>
      </p:pic>
      <p:pic>
        <p:nvPicPr>
          <p:cNvPr id="9" name="Graphic 8" descr="Shield Tick with solid fill">
            <a:extLst>
              <a:ext uri="{FF2B5EF4-FFF2-40B4-BE49-F238E27FC236}">
                <a16:creationId xmlns:a16="http://schemas.microsoft.com/office/drawing/2014/main" id="{4D02C1DD-9E95-2BDE-276E-F7766C20D9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20927" y="294753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76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0377A5-B108-77E2-22F9-37DEEDD0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EXAMPLES from science Europe member </a:t>
            </a:r>
            <a:r>
              <a:rPr lang="en-US" dirty="0" err="1">
                <a:solidFill>
                  <a:schemeClr val="bg1"/>
                </a:solidFill>
              </a:rPr>
              <a:t>organisations</a:t>
            </a:r>
            <a:endParaRPr lang="en-BE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D954E-4307-C4C0-0D79-042ABD6E0B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9963" y="6161088"/>
            <a:ext cx="1062037" cy="490537"/>
          </a:xfrm>
          <a:prstGeom prst="rect">
            <a:avLst/>
          </a:prstGeom>
        </p:spPr>
        <p:txBody>
          <a:bodyPr/>
          <a:lstStyle/>
          <a:p>
            <a:fld id="{EE564337-EC0D-514C-8926-9471E1A66B4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08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1C3717-3931-C4D5-2349-B9598ACA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20000"/>
            <a:ext cx="9000000" cy="1172299"/>
          </a:xfrm>
        </p:spPr>
        <p:txBody>
          <a:bodyPr/>
          <a:lstStyle/>
          <a:p>
            <a:r>
              <a:rPr lang="en-GB" sz="30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Health Research Board, Ireland</a:t>
            </a:r>
            <a:endParaRPr lang="en-BE" sz="3000" dirty="0">
              <a:solidFill>
                <a:srgbClr val="00206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DE5F28-A22A-7BED-EDA1-6C9EDC000D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A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long-term and well-advanced strategy for S4P activities, promoting engagement on policy and research sides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Building in-house capacity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investing in long-term research support and working with policymakers to identify key questions </a:t>
            </a:r>
            <a:endParaRPr lang="en-GB" sz="1600"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See the HRB </a:t>
            </a:r>
            <a:r>
              <a:rPr lang="en-GB" sz="1600" u="sng" dirty="0">
                <a:solidFill>
                  <a:srgbClr val="0068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  <a:hlinkClick r:id="rId2"/>
              </a:rPr>
              <a:t>Evidence Centre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 conducting annual evidence reviews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focusing on policy questions from the Irish ministry for health</a:t>
            </a:r>
            <a:endParaRPr lang="en-BE" sz="16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DA42E6-2607-7ADF-F34C-C85E8725FA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6390"/>
              </a:buClr>
              <a:buFont typeface="+mj-lt"/>
              <a:buAutoNum type="alphaLcPeriod"/>
              <a:tabLst>
                <a:tab pos="228600" algn="l"/>
                <a:tab pos="457200" algn="l"/>
              </a:tabLst>
            </a:pP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Encouraging researcher engagement</a:t>
            </a:r>
            <a:endParaRPr lang="en-GB" sz="1600"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6390"/>
              </a:buClr>
              <a:buFont typeface="+mj-lt"/>
              <a:buAutoNum type="alphaLcPeriod"/>
              <a:tabLst>
                <a:tab pos="228600" algn="l"/>
                <a:tab pos="457200" algn="l"/>
              </a:tabLst>
            </a:pP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Compiling impactful insights</a:t>
            </a:r>
            <a:endParaRPr lang="en-GB" sz="1600"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6390"/>
              </a:buClr>
              <a:buFont typeface="+mj-lt"/>
              <a:buAutoNum type="alphaLcPeriod"/>
              <a:tabLst>
                <a:tab pos="228600" algn="l"/>
                <a:tab pos="457200" algn="l"/>
              </a:tabLst>
            </a:pP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Spotlighting emerging trends</a:t>
            </a:r>
            <a:endParaRPr lang="en-GB" sz="1600"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6390"/>
              </a:buClr>
              <a:buFont typeface="+mj-lt"/>
              <a:buAutoNum type="alphaLcPeriod"/>
              <a:tabLst>
                <a:tab pos="228600" algn="l"/>
                <a:tab pos="457200" algn="l"/>
              </a:tabLst>
            </a:pP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Facilitating knowledge translation</a:t>
            </a:r>
            <a:endParaRPr lang="en-GB" sz="1600"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6390"/>
              </a:buClr>
              <a:buFont typeface="+mj-lt"/>
              <a:buAutoNum type="alphaLcPeriod"/>
              <a:tabLst>
                <a:tab pos="228600" algn="l"/>
                <a:tab pos="457200" algn="l"/>
              </a:tabLst>
            </a:pP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Enabling research-policy exchanges</a:t>
            </a:r>
            <a:endParaRPr lang="en-GB" sz="1600"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6390"/>
              </a:buClr>
              <a:buFont typeface="+mj-lt"/>
              <a:buAutoNum type="alphaLcPeriod"/>
              <a:tabLst>
                <a:tab pos="228600" algn="l"/>
                <a:tab pos="457200" algn="l"/>
              </a:tabLst>
            </a:pP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Navigating complexity with evidence</a:t>
            </a:r>
            <a:endParaRPr lang="en-GB" sz="1600"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6390"/>
              </a:buClr>
              <a:buFont typeface="+mj-lt"/>
              <a:buAutoNum type="alphaLcPeriod"/>
              <a:tabLst>
                <a:tab pos="228600" algn="l"/>
                <a:tab pos="457200" algn="l"/>
              </a:tabLst>
            </a:pP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Investing in evidence synthesis capacity</a:t>
            </a:r>
            <a:endParaRPr lang="en-GB" sz="1600"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6390"/>
              </a:buClr>
              <a:buFont typeface="+mj-lt"/>
              <a:buAutoNum type="alphaLcPeriod"/>
              <a:tabLst>
                <a:tab pos="228600" algn="l"/>
                <a:tab pos="457200" algn="l"/>
              </a:tabLst>
            </a:pP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Empowering trials and multicentre studies</a:t>
            </a:r>
            <a:endParaRPr lang="en-GB" sz="1600"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6390"/>
              </a:buClr>
              <a:buFont typeface="+mj-lt"/>
              <a:buAutoNum type="alphaLcPeriod"/>
              <a:tabLst>
                <a:tab pos="228600" algn="l"/>
                <a:tab pos="457200" algn="l"/>
              </a:tabLst>
            </a:pP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Monitoring long-term trends</a:t>
            </a:r>
            <a:endParaRPr lang="en-GB" sz="1600"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6390"/>
              </a:buClr>
              <a:buFont typeface="+mj-lt"/>
              <a:buAutoNum type="alphaLcPeriod"/>
              <a:tabLst>
                <a:tab pos="228600" algn="l"/>
                <a:tab pos="457200" algn="l"/>
              </a:tabLst>
            </a:pP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Strengthening data infrastructure</a:t>
            </a:r>
            <a:endParaRPr lang="en-BE" sz="1600"/>
          </a:p>
        </p:txBody>
      </p:sp>
      <p:pic>
        <p:nvPicPr>
          <p:cNvPr id="1026" name="Picture 2" descr="Health Research Board (Ireland) (HRB)">
            <a:extLst>
              <a:ext uri="{FF2B5EF4-FFF2-40B4-BE49-F238E27FC236}">
                <a16:creationId xmlns:a16="http://schemas.microsoft.com/office/drawing/2014/main" id="{8DE3D775-C9A4-2648-4F39-059B91ED3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548" y="720000"/>
            <a:ext cx="1753450" cy="98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57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F3D01-959D-654E-ECEB-635D481C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20000"/>
            <a:ext cx="8118201" cy="1172299"/>
          </a:xfrm>
        </p:spPr>
        <p:txBody>
          <a:bodyPr/>
          <a:lstStyle/>
          <a:p>
            <a:r>
              <a:rPr lang="en-GB" sz="3000" b="1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Foundation for Science and Technology, Portugal</a:t>
            </a:r>
            <a:endParaRPr lang="en-BE" sz="3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9386E-8AF6-9E5F-BC07-4DCE604E4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6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SELECTED ACTIONS </a:t>
            </a:r>
          </a:p>
          <a:p>
            <a:pPr>
              <a:buAutoNum type="arabicPeriod"/>
            </a:pPr>
            <a:r>
              <a:rPr lang="en-GB" sz="1600" u="sng" dirty="0">
                <a:solidFill>
                  <a:srgbClr val="0068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Thematic </a:t>
            </a:r>
            <a:r>
              <a:rPr lang="en-GB" sz="1600" u="sng">
                <a:solidFill>
                  <a:srgbClr val="0068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R&amp;I </a:t>
            </a:r>
            <a:r>
              <a:rPr lang="en-GB" sz="1600" u="sng" dirty="0">
                <a:solidFill>
                  <a:srgbClr val="0068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Agendas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co-designed with experts and companies to identify national challenges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aligning research 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priorities in selected areas </a:t>
            </a:r>
            <a:endParaRPr lang="en-GB" sz="160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AutoNum type="arabicPeriod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Multi-actor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protocols to facilitate the regular exchange of information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 and priorities in the areas of </a:t>
            </a:r>
            <a:r>
              <a:rPr lang="en-GB" sz="1600" u="sng" dirty="0">
                <a:solidFill>
                  <a:srgbClr val="0068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social sciences</a:t>
            </a:r>
            <a:r>
              <a:rPr lang="en-GB" sz="1600" u="sng">
                <a:solidFill>
                  <a:srgbClr val="0068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a specific call for </a:t>
            </a:r>
            <a:r>
              <a:rPr lang="en-GB" sz="1600" u="sng" dirty="0">
                <a:solidFill>
                  <a:srgbClr val="0068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public policy studies</a:t>
            </a:r>
            <a:r>
              <a:rPr lang="en-GB" sz="1600" u="sng">
                <a:solidFill>
                  <a:srgbClr val="0068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call for PhD fellowships directed to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among others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administrations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buAutoNum type="arabicPeriod"/>
            </a:pP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Prizes to reward researchers engaged in science for policy activities </a:t>
            </a:r>
            <a:b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(E.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g., the</a:t>
            </a:r>
            <a:r>
              <a:rPr lang="en-GB" sz="16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prize 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US" sz="1600" u="sng" dirty="0">
                <a:solidFill>
                  <a:srgbClr val="0068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Impact of Science on Economy and Society in Portugal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”).</a:t>
            </a:r>
            <a:endParaRPr lang="en-BE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024B2-9E04-2864-C1DE-66464BA6C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5F91C-C10A-01B0-548A-B624A9736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2" name="Picture 4" descr="FCT Logo PNG Vector (SVG) Free Download">
            <a:extLst>
              <a:ext uri="{FF2B5EF4-FFF2-40B4-BE49-F238E27FC236}">
                <a16:creationId xmlns:a16="http://schemas.microsoft.com/office/drawing/2014/main" id="{0B9A987F-B781-97BE-6EBE-AC8D3FBFB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286" y="887041"/>
            <a:ext cx="2520000" cy="7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797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3A13-9703-576A-4275-B6171184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20000"/>
            <a:ext cx="7556234" cy="1172299"/>
          </a:xfrm>
        </p:spPr>
        <p:txBody>
          <a:bodyPr/>
          <a:lstStyle/>
          <a:p>
            <a:r>
              <a:rPr lang="en-GB" sz="3000" b="1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Spanish National Research Council</a:t>
            </a:r>
            <a:endParaRPr lang="en-BE" sz="3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80A6D-B209-0600-99F2-391502382B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A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statutory mandate for S4P activities in Spain in the broad areas of science 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&amp;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technology</a:t>
            </a:r>
          </a:p>
          <a:p>
            <a:pPr algn="just">
              <a:lnSpc>
                <a:spcPct val="115000"/>
              </a:lnSpc>
            </a:pP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An evolving role from pure 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‘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knowledge generator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’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to integrate the role of 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‘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knowledge synthetiser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’. </a:t>
            </a:r>
            <a:endParaRPr lang="en-GB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An articulated set of instruments</a:t>
            </a:r>
            <a:endParaRPr lang="en-BE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A6F69-9318-D14F-F972-AB5AD5A34E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buClr>
                <a:srgbClr val="006390"/>
              </a:buClr>
              <a:tabLst>
                <a:tab pos="228600" algn="l"/>
                <a:tab pos="457200" algn="l"/>
              </a:tabLst>
            </a:pPr>
            <a:r>
              <a:rPr lang="en-GB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The </a:t>
            </a:r>
            <a:r>
              <a:rPr lang="en-GB" sz="14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‘</a:t>
            </a:r>
            <a:r>
              <a:rPr lang="en-GB" sz="1400" u="sng" dirty="0">
                <a:solidFill>
                  <a:srgbClr val="0068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  <a:hlinkClick r:id="rId2"/>
              </a:rPr>
              <a:t>Science for Public Policy</a:t>
            </a:r>
            <a:r>
              <a:rPr lang="en-GB" sz="14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’ </a:t>
            </a:r>
            <a:r>
              <a:rPr lang="en-GB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collection</a:t>
            </a:r>
            <a:r>
              <a:rPr lang="en-GB" sz="14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: 8 </a:t>
            </a:r>
            <a:r>
              <a:rPr lang="en-GB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reports contributing to defining evidence-informed policies </a:t>
            </a:r>
            <a:r>
              <a:rPr lang="en-GB" sz="14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since June </a:t>
            </a:r>
            <a:r>
              <a:rPr lang="en-GB" sz="14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2023). </a:t>
            </a:r>
            <a:endParaRPr lang="en-GB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Clr>
                <a:srgbClr val="006390"/>
              </a:buClr>
              <a:tabLst>
                <a:tab pos="228600" algn="l"/>
                <a:tab pos="457200" algn="l"/>
              </a:tabLst>
            </a:pPr>
            <a:r>
              <a:rPr lang="en-GB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The </a:t>
            </a:r>
            <a:r>
              <a:rPr lang="en-GB" sz="1400" u="sng" dirty="0">
                <a:solidFill>
                  <a:srgbClr val="0068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  <a:hlinkClick r:id="rId3"/>
              </a:rPr>
              <a:t>Cicero Itineraries</a:t>
            </a:r>
            <a:r>
              <a:rPr lang="en-GB" sz="1400" u="sng">
                <a:solidFill>
                  <a:srgbClr val="0068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:</a:t>
            </a:r>
            <a:r>
              <a:rPr lang="en-GB" sz="14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events where politicians</a:t>
            </a:r>
            <a:r>
              <a:rPr lang="en-GB" sz="14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entrepreneurs and journalists can visit </a:t>
            </a:r>
            <a:r>
              <a:rPr lang="en-GB" sz="14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csic</a:t>
            </a:r>
            <a:r>
              <a:rPr lang="en-GB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 labs and learn about specific topics </a:t>
            </a:r>
          </a:p>
          <a:p>
            <a:pPr>
              <a:lnSpc>
                <a:spcPct val="115000"/>
              </a:lnSpc>
              <a:buClr>
                <a:srgbClr val="006390"/>
              </a:buClr>
              <a:tabLst>
                <a:tab pos="228600" algn="l"/>
                <a:tab pos="457200" algn="l"/>
              </a:tabLst>
            </a:pP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Support to the Spanish government on emergency action protocol.</a:t>
            </a:r>
          </a:p>
          <a:p>
            <a:pPr>
              <a:lnSpc>
                <a:spcPct val="115000"/>
              </a:lnSpc>
              <a:buClr>
                <a:srgbClr val="006390"/>
              </a:buClr>
              <a:tabLst>
                <a:tab pos="228600" algn="l"/>
                <a:tab pos="457200" algn="l"/>
              </a:tabLst>
            </a:pPr>
            <a:r>
              <a:rPr lang="en-GB" sz="1400" u="sng" dirty="0">
                <a:solidFill>
                  <a:srgbClr val="0068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  <a:hlinkClick r:id="rId4"/>
              </a:rPr>
              <a:t>Interdisciplinary thematic platforms</a:t>
            </a:r>
            <a:r>
              <a:rPr lang="en-GB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GB" sz="14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PTIs</a:t>
            </a:r>
            <a:r>
              <a:rPr lang="en-GB" sz="14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) &amp; </a:t>
            </a:r>
            <a:r>
              <a:rPr lang="en-GB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the </a:t>
            </a:r>
            <a:r>
              <a:rPr lang="en-GB" sz="1400" u="sng">
                <a:solidFill>
                  <a:srgbClr val="0068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  <a:hlinkClick r:id="rId5"/>
              </a:rPr>
              <a:t>CSIC </a:t>
            </a:r>
            <a:r>
              <a:rPr lang="en-GB" sz="1400" u="sng" dirty="0">
                <a:solidFill>
                  <a:srgbClr val="0068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  <a:hlinkClick r:id="rId5"/>
              </a:rPr>
              <a:t>Hubs</a:t>
            </a:r>
            <a:r>
              <a:rPr lang="en-GB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 gathering different research groups </a:t>
            </a:r>
            <a:r>
              <a:rPr lang="en-GB" sz="14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&amp; </a:t>
            </a:r>
            <a:r>
              <a:rPr lang="en-GB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stakeholders </a:t>
            </a:r>
            <a:r>
              <a:rPr lang="en-GB" sz="14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incl</a:t>
            </a:r>
            <a:r>
              <a:rPr lang="en-GB" sz="14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. </a:t>
            </a:r>
            <a:r>
              <a:rPr lang="en-GB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Public Adm</a:t>
            </a:r>
            <a:r>
              <a:rPr lang="en-GB" sz="14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.) </a:t>
            </a:r>
            <a:r>
              <a:rPr lang="en-GB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addressing societal challenges.</a:t>
            </a:r>
            <a:endParaRPr lang="en-BE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7A48-156C-84E9-1F1F-0BF5FD554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C64BF-6527-DE58-E34C-2809BD8D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 descr="The Spanish National Research Council (CSIC) | Heritage Research Hub">
            <a:extLst>
              <a:ext uri="{FF2B5EF4-FFF2-40B4-BE49-F238E27FC236}">
                <a16:creationId xmlns:a16="http://schemas.microsoft.com/office/drawing/2014/main" id="{24C86A4F-99F3-43D9-11A5-247A6D40A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998" y="792039"/>
            <a:ext cx="2520000" cy="61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8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57AB0-7660-20B8-7FE6-2482813F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20000"/>
            <a:ext cx="8051998" cy="1172299"/>
          </a:xfrm>
        </p:spPr>
        <p:txBody>
          <a:bodyPr/>
          <a:lstStyle/>
          <a:p>
            <a:r>
              <a:rPr lang="en-US" sz="3000" dirty="0">
                <a:solidFill>
                  <a:srgbClr val="002060"/>
                </a:solidFill>
                <a:latin typeface="Open Sans" panose="020B0606030504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Swedish research council </a:t>
            </a:r>
            <a:br>
              <a:rPr lang="en-US" sz="3000" dirty="0">
                <a:solidFill>
                  <a:srgbClr val="002060"/>
                </a:solidFill>
                <a:latin typeface="Open Sans" panose="020B0606030504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rgbClr val="002060"/>
                </a:solidFill>
                <a:latin typeface="Open Sans" panose="020B0606030504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for sustainable development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A00EA-1BA9-AA2F-BD6E-37CA2C117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1892299"/>
            <a:ext cx="10571998" cy="3903764"/>
          </a:xfrm>
        </p:spPr>
        <p:txBody>
          <a:bodyPr anchor="ctr">
            <a:norm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The Swedish research council for sustainable development 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(FORMAS)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has the institutional mandate to foster collaborations between researchers and stakeholders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The </a:t>
            </a:r>
            <a:r>
              <a:rPr lang="en-GB" sz="1600" u="sng" dirty="0">
                <a:solidFill>
                  <a:srgbClr val="0068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  <a:hlinkClick r:id="rId2"/>
              </a:rPr>
              <a:t>Council for Evidence-based Environmental Analysis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 ensures the alignment between national priorities and research evidence synthesis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offering valuable insights on research evidence and recommendations to the Swedish government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following the guidelines </a:t>
            </a:r>
            <a:r>
              <a:rPr lang="en-GB" sz="1600" u="sng" dirty="0">
                <a:solidFill>
                  <a:srgbClr val="00689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  <a:hlinkClick r:id="rId3"/>
              </a:rPr>
              <a:t>for environmental evidence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, detailing</a:t>
            </a:r>
            <a:r>
              <a:rPr lang="en-GB" sz="16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the steps to ensure integrity and transparency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.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The Council also provides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socio-economic and cost-effectiveness 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/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cost-benefit analyses. The analysis focuses on pointing out possible alternatives and their implications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For this mandate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FORMAS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has specific financial and staff resources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.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The syntheses are published and openly available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and are disseminated through seminars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roundtable discussions and other relevant fora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. </a:t>
            </a:r>
            <a:endParaRPr lang="en-BE" sz="16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076CD-BB23-8CF5-18AC-407581D0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143C8-93C3-EDF0-92BB-46082901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 descr="Formas logotype - Formas">
            <a:extLst>
              <a:ext uri="{FF2B5EF4-FFF2-40B4-BE49-F238E27FC236}">
                <a16:creationId xmlns:a16="http://schemas.microsoft.com/office/drawing/2014/main" id="{74822FCA-01DB-DBD5-05D7-6D43265FB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998" y="724413"/>
            <a:ext cx="2520000" cy="36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70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FAE7E-A947-FCB6-72A9-BFD1458A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b="1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UK Research and Innovation</a:t>
            </a:r>
            <a:endParaRPr lang="en-BE" sz="3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EA458-05B6-4599-568B-AFB1045C4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en-GB" sz="16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SELECTED ACTIONS </a:t>
            </a:r>
          </a:p>
          <a:p>
            <a:pPr algn="just">
              <a:lnSpc>
                <a:spcPct val="115000"/>
              </a:lnSpc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The 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“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Centre for the Evaluation of Complexity Across the Nexus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” (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CECAN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),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funded by 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UKRI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at the Surrey Univ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. A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pioneer centre testing and promoting innovative policy evaluation approaches and methods through a series of 'real-life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'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case study projects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. </a:t>
            </a:r>
            <a:endParaRPr lang="en-BE" sz="1600"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The UKRI-supported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  <a:hlinkClick r:id="rId3"/>
              </a:rPr>
              <a:t>RIDE</a:t>
            </a:r>
            <a:r>
              <a:rPr lang="en-GB" sz="160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Forum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unites 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24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public sector bodies to enhance environmental research and innovation by facilitating collaboration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reducing duplication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and informing policymaking effectively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endParaRPr lang="en-BE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The 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UKRI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internal systems to scan in-house policy-oriented expertise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  <a:r>
              <a:rPr lang="en-GB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including a system of incentives to engage researchers in policymaking</a:t>
            </a:r>
            <a:r>
              <a:rPr lang="en-GB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. </a:t>
            </a:r>
            <a:endParaRPr lang="en-BE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17752-9FDF-33A5-7C5E-C83180CA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4C1E1-DA1B-709D-3BF1-ED851995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 descr="UK Research and Innovation - Wikidata">
            <a:extLst>
              <a:ext uri="{FF2B5EF4-FFF2-40B4-BE49-F238E27FC236}">
                <a16:creationId xmlns:a16="http://schemas.microsoft.com/office/drawing/2014/main" id="{8CD29887-A2B7-8B6B-E1EB-2312E8111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998" y="720000"/>
            <a:ext cx="2520000" cy="74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0377A5-B108-77E2-22F9-37DEEDD0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About science </a:t>
            </a:r>
            <a:r>
              <a:rPr lang="en-US" dirty="0" err="1">
                <a:solidFill>
                  <a:schemeClr val="bg1"/>
                </a:solidFill>
              </a:rPr>
              <a:t>europe</a:t>
            </a:r>
            <a:endParaRPr lang="en-BE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D954E-4307-C4C0-0D79-042ABD6E0B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2800" b="1" i="0" kern="1200" baseline="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564337-EC0D-514C-8926-9471E1A66B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07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0377A5-B108-77E2-22F9-37DEEDD0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Bibliographic sources</a:t>
            </a:r>
            <a:endParaRPr lang="en-BE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D954E-4307-C4C0-0D79-042ABD6E0B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9963" y="6161088"/>
            <a:ext cx="1062037" cy="490537"/>
          </a:xfrm>
          <a:prstGeom prst="rect">
            <a:avLst/>
          </a:prstGeom>
        </p:spPr>
        <p:txBody>
          <a:bodyPr/>
          <a:lstStyle/>
          <a:p>
            <a:fld id="{EE564337-EC0D-514C-8926-9471E1A66B4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86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EC6F3-0CC9-5ED8-E0A5-AE832A004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Bibliographic Sources: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BBCE3-9169-A919-3E93-19BE6C76E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1892299"/>
            <a:ext cx="9702143" cy="3968751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Sources from Science Europe :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Building a scientific narrative on impact and societal value of science, November 2016</a:t>
            </a:r>
            <a:endParaRPr lang="en-US" sz="1800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Call to action to research </a:t>
            </a:r>
            <a:r>
              <a:rPr lang="en-US" sz="1800" u="sng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organisations</a:t>
            </a:r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for the Net-Zero Transition, SE, CESAER, ISCN, University of Glasgow</a:t>
            </a:r>
            <a:r>
              <a:rPr lang="en-US" sz="18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November 2021</a:t>
            </a:r>
            <a:endParaRPr lang="en-US" sz="1800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Response to the Public Consultation on Horizon 2020 and Horizon Europe, Science Europe, February 2023</a:t>
            </a:r>
            <a:endParaRPr lang="en-US" sz="1800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u="sng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Science–Policy in Action: Insights for the Green and Digital Transition, Science Europe, March 2023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u="sng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Interdisciplinarity for the Net-Zero Transition : the perspectives of universities and research </a:t>
            </a:r>
            <a:r>
              <a:rPr lang="en-US" sz="1800" u="sng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organisations</a:t>
            </a:r>
            <a:r>
              <a:rPr lang="en-US" sz="1800" u="sng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, April 2023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Guidance on science policy activities, Science Europe, April 2024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16601-20CD-1EB4-84A3-AD0C2816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85165-86B2-F775-4651-CB495F35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30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533743-AB23-6CDF-37AF-E131AEB6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09" y="259208"/>
            <a:ext cx="8490517" cy="2842635"/>
          </a:xfrm>
        </p:spPr>
        <p:txBody>
          <a:bodyPr/>
          <a:lstStyle/>
          <a:p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questions</a:t>
            </a:r>
            <a:r>
              <a:rPr lang="es-ES" dirty="0"/>
              <a:t>?</a:t>
            </a:r>
            <a:br>
              <a:rPr lang="es-ES" dirty="0"/>
            </a:br>
            <a:br>
              <a:rPr lang="es-ES" dirty="0"/>
            </a:br>
            <a:r>
              <a:rPr lang="es-ES" sz="1600" dirty="0">
                <a:hlinkClick r:id="rId2"/>
              </a:rPr>
              <a:t>Lidia.Borrell-Damian@scienceeurope.org</a:t>
            </a:r>
            <a:br>
              <a:rPr lang="es-ES" dirty="0"/>
            </a:b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97120-6EB4-20C6-97FC-28B7C37D482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9963" y="6161088"/>
            <a:ext cx="1062037" cy="490537"/>
          </a:xfrm>
        </p:spPr>
        <p:txBody>
          <a:bodyPr/>
          <a:lstStyle/>
          <a:p>
            <a:fld id="{BE9D540E-2551-422E-9ABC-767F833D7668}" type="slidenum">
              <a:rPr lang="es-ES" smtClean="0"/>
              <a:t>22</a:t>
            </a:fld>
            <a:endParaRPr lang="es-E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495C7-C577-C448-89FD-D9E4E96A294A}"/>
              </a:ext>
            </a:extLst>
          </p:cNvPr>
          <p:cNvSpPr txBox="1"/>
          <p:nvPr/>
        </p:nvSpPr>
        <p:spPr>
          <a:xfrm>
            <a:off x="1747409" y="5791756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/>
              <a:t>https://www.scienceeurope.org/</a:t>
            </a:r>
          </a:p>
        </p:txBody>
      </p:sp>
    </p:spTree>
    <p:extLst>
      <p:ext uri="{BB962C8B-B14F-4D97-AF65-F5344CB8AC3E}">
        <p14:creationId xmlns:p14="http://schemas.microsoft.com/office/powerpoint/2010/main" val="337452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FEEDE66-2080-6C4D-A884-0892196AD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20001"/>
            <a:ext cx="10571998" cy="927000"/>
          </a:xfrm>
        </p:spPr>
        <p:txBody>
          <a:bodyPr/>
          <a:lstStyle/>
          <a:p>
            <a:r>
              <a:rPr lang="fr-BE" sz="3600" err="1">
                <a:solidFill>
                  <a:srgbClr val="0070C0"/>
                </a:solidFill>
              </a:rPr>
              <a:t>What</a:t>
            </a:r>
            <a:r>
              <a:rPr lang="fr-BE" sz="3600">
                <a:solidFill>
                  <a:srgbClr val="0070C0"/>
                </a:solidFill>
              </a:rPr>
              <a:t> </a:t>
            </a:r>
            <a:r>
              <a:rPr lang="fr-BE" sz="3600" err="1">
                <a:solidFill>
                  <a:srgbClr val="0070C0"/>
                </a:solidFill>
              </a:rPr>
              <a:t>is</a:t>
            </a:r>
            <a:r>
              <a:rPr lang="fr-BE" sz="3600">
                <a:solidFill>
                  <a:srgbClr val="0070C0"/>
                </a:solidFill>
              </a:rPr>
              <a:t> Science Europe?</a:t>
            </a:r>
            <a:endParaRPr lang="en-GB" sz="3600">
              <a:solidFill>
                <a:srgbClr val="0070C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CE181FB-22E5-6444-8165-A43B823B6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929" y="1796005"/>
            <a:ext cx="8382690" cy="4432867"/>
          </a:xfrm>
        </p:spPr>
        <p:txBody>
          <a:bodyPr/>
          <a:lstStyle/>
          <a:p>
            <a:r>
              <a:rPr lang="en-GB" sz="2100"/>
              <a:t>Our mission is to define and advocate long-term perspectives for European research and champion best-practice approaches, promoting high quality science for the benefit of humanity and the planet.</a:t>
            </a:r>
          </a:p>
          <a:p>
            <a:r>
              <a:rPr lang="en-GB" sz="2100"/>
              <a:t>Science Europe is the European association representing the interests of major</a:t>
            </a:r>
          </a:p>
          <a:p>
            <a:pPr lvl="1"/>
            <a:r>
              <a:rPr lang="en-GB" sz="1900"/>
              <a:t>public research </a:t>
            </a:r>
            <a:r>
              <a:rPr lang="en-GB" sz="1900" u="sng"/>
              <a:t>performing</a:t>
            </a:r>
            <a:r>
              <a:rPr lang="en-GB" sz="1900"/>
              <a:t> (RPOs) and </a:t>
            </a:r>
          </a:p>
          <a:p>
            <a:pPr lvl="1"/>
            <a:r>
              <a:rPr lang="en-GB" sz="1900"/>
              <a:t>research </a:t>
            </a:r>
            <a:r>
              <a:rPr lang="en-GB" sz="1900" u="sng"/>
              <a:t>funding</a:t>
            </a:r>
            <a:r>
              <a:rPr lang="en-GB" sz="1900"/>
              <a:t> organisations (RFOs) </a:t>
            </a:r>
          </a:p>
          <a:p>
            <a:pPr marL="457200" lvl="1" indent="0">
              <a:buNone/>
            </a:pPr>
            <a:r>
              <a:rPr lang="en-GB" sz="1900"/>
              <a:t>that foster excellent, ground-breaking research in Europe.</a:t>
            </a:r>
          </a:p>
          <a:p>
            <a:r>
              <a:rPr lang="en-GB" sz="2100"/>
              <a:t>Science Europe is a research policy organisation; it has no research funding or performing role.</a:t>
            </a:r>
            <a:endParaRPr lang="en-GB"/>
          </a:p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D85699-EF76-0B45-B2D6-E9D0DF04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20F2A1-EE50-7F3C-56DC-3C35F4563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2381"/>
            <a:ext cx="1970384" cy="198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5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E811-BF23-4889-AF11-CAC840E1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35080"/>
            <a:ext cx="11169279" cy="753344"/>
          </a:xfrm>
        </p:spPr>
        <p:txBody>
          <a:bodyPr/>
          <a:lstStyle/>
          <a:p>
            <a:r>
              <a:rPr lang="en-GB" sz="3600">
                <a:solidFill>
                  <a:srgbClr val="0070C0"/>
                </a:solidFill>
              </a:rPr>
              <a:t>Science Europe Member organisations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7596E2-26B7-47B7-282D-39D397A7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1DB05-5E9C-17C9-D3F5-572F1C5C4E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7167" y="1647518"/>
            <a:ext cx="2254405" cy="449048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5431E1D-8375-BDED-7D67-94C5A36ED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696105" y="1350818"/>
            <a:ext cx="8018064" cy="537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6219DC-407D-2B14-F35F-86E3397445BD}"/>
              </a:ext>
            </a:extLst>
          </p:cNvPr>
          <p:cNvSpPr txBox="1"/>
          <p:nvPr/>
        </p:nvSpPr>
        <p:spPr>
          <a:xfrm>
            <a:off x="861952" y="971410"/>
            <a:ext cx="10709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 Europe is the association representing national public organisations that fund and perform research in Europe.</a:t>
            </a:r>
          </a:p>
        </p:txBody>
      </p:sp>
    </p:spTree>
    <p:extLst>
      <p:ext uri="{BB962C8B-B14F-4D97-AF65-F5344CB8AC3E}">
        <p14:creationId xmlns:p14="http://schemas.microsoft.com/office/powerpoint/2010/main" val="324851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5E5E7D0-AF70-E302-31FA-1B53DF40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66" y="1530679"/>
            <a:ext cx="9149316" cy="4667989"/>
          </a:xfrm>
        </p:spPr>
        <p:txBody>
          <a:bodyPr>
            <a:normAutofit/>
          </a:bodyPr>
          <a:lstStyle/>
          <a:p>
            <a:r>
              <a:rPr lang="en-GB" sz="2000"/>
              <a:t>We consider scientific knowledge to be for the </a:t>
            </a:r>
            <a:r>
              <a:rPr lang="en-GB" sz="2000" b="1"/>
              <a:t>common good </a:t>
            </a:r>
            <a:r>
              <a:rPr lang="en-GB" sz="2000"/>
              <a:t>and that research is a </a:t>
            </a:r>
            <a:r>
              <a:rPr lang="en-GB" sz="2000" b="1"/>
              <a:t>public service</a:t>
            </a:r>
            <a:r>
              <a:rPr lang="en-GB" sz="2000"/>
              <a:t>.</a:t>
            </a:r>
          </a:p>
          <a:p>
            <a:r>
              <a:rPr lang="en-GB" sz="2000"/>
              <a:t>We value and protect the </a:t>
            </a:r>
            <a:r>
              <a:rPr lang="en-GB" sz="2000" b="1"/>
              <a:t>freedom of scientific inquiry and the self-organising nature</a:t>
            </a:r>
            <a:r>
              <a:rPr lang="en-GB" sz="2000"/>
              <a:t> of the scientific research system.</a:t>
            </a:r>
          </a:p>
          <a:p>
            <a:r>
              <a:rPr lang="en-GB" sz="2000"/>
              <a:t>We acknowledge the responsibility of all actors in ensuring the highest possible standards of </a:t>
            </a:r>
            <a:r>
              <a:rPr lang="en-GB" sz="2000" b="1"/>
              <a:t>quality, ethics, integrity, inclusivity, and openness </a:t>
            </a:r>
            <a:r>
              <a:rPr lang="en-GB" sz="2000"/>
              <a:t>in the conduct and management of research.</a:t>
            </a:r>
          </a:p>
          <a:p>
            <a:r>
              <a:rPr lang="en-GB" sz="2000"/>
              <a:t>We recognise the strong links between research, education, and innovation.</a:t>
            </a:r>
          </a:p>
          <a:p>
            <a:r>
              <a:rPr lang="en-GB" sz="2000"/>
              <a:t>We believe that </a:t>
            </a:r>
            <a:r>
              <a:rPr lang="en-GB" sz="2000" b="1"/>
              <a:t>collaboration</a:t>
            </a:r>
            <a:r>
              <a:rPr lang="en-GB" sz="2000"/>
              <a:t> within the R&amp;I system and </a:t>
            </a:r>
            <a:r>
              <a:rPr lang="en-GB" sz="2000" b="1"/>
              <a:t>engagement with and for society</a:t>
            </a:r>
            <a:r>
              <a:rPr lang="en-GB" sz="2000"/>
              <a:t> are constitutive elements of science.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D85699-EF76-0B45-B2D6-E9D0DF04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E7CB85-7D18-7DC3-E1DE-3E430D9F8996}"/>
              </a:ext>
            </a:extLst>
          </p:cNvPr>
          <p:cNvSpPr txBox="1"/>
          <p:nvPr/>
        </p:nvSpPr>
        <p:spPr>
          <a:xfrm>
            <a:off x="1094404" y="2116513"/>
            <a:ext cx="8439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b="1" i="0" u="none" strike="noStrike" baseline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>
              <a:buClr>
                <a:srgbClr val="0070C0"/>
              </a:buClr>
            </a:pPr>
            <a:endParaRPr lang="en-US" sz="1600">
              <a:latin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96C77-78A7-1127-CE76-83CE9B0CB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92" y="357386"/>
            <a:ext cx="2540763" cy="1223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250BAB-79B3-2E33-BBA3-A9834CCB4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2381"/>
            <a:ext cx="1970384" cy="1985619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D0C7DEE-6B0C-57F6-5A8C-B847DA31149B}"/>
              </a:ext>
            </a:extLst>
          </p:cNvPr>
          <p:cNvSpPr txBox="1">
            <a:spLocks/>
          </p:cNvSpPr>
          <p:nvPr/>
        </p:nvSpPr>
        <p:spPr>
          <a:xfrm>
            <a:off x="1779858" y="5821759"/>
            <a:ext cx="10412142" cy="6788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006" indent="-228006" algn="l" defTabSz="912023" rtl="0" eaLnBrk="1" latinLnBrk="0" hangingPunct="1">
              <a:lnSpc>
                <a:spcPct val="90000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27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17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028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6039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051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062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073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085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096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18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members of Science Europe defined these values believe in the sharing of good practices as a way to advance research policy and advocacy.</a:t>
            </a:r>
          </a:p>
        </p:txBody>
      </p:sp>
    </p:spTree>
    <p:extLst>
      <p:ext uri="{BB962C8B-B14F-4D97-AF65-F5344CB8AC3E}">
        <p14:creationId xmlns:p14="http://schemas.microsoft.com/office/powerpoint/2010/main" val="251013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82B51F4-3E93-4F7E-AF5A-098DE0B7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16E9C78-F75C-4753-8ABD-EF53A5C7E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181" y="954458"/>
            <a:ext cx="5898498" cy="609063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53315F38-71B6-479B-9C7F-91B4AB8A528F}"/>
              </a:ext>
            </a:extLst>
          </p:cNvPr>
          <p:cNvSpPr txBox="1">
            <a:spLocks/>
          </p:cNvSpPr>
          <p:nvPr/>
        </p:nvSpPr>
        <p:spPr>
          <a:xfrm>
            <a:off x="857321" y="235493"/>
            <a:ext cx="10571998" cy="84888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bg2">
                    <a:lumMod val="50000"/>
                  </a:schemeClr>
                </a:solidFill>
                <a:latin typeface="Open Sans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900">
                <a:solidFill>
                  <a:srgbClr val="0070C0"/>
                </a:solidFill>
              </a:rPr>
              <a:t>Three Strategic priorities and five purposes</a:t>
            </a:r>
            <a:br>
              <a:rPr lang="en-GB" sz="2900">
                <a:solidFill>
                  <a:srgbClr val="0070C0"/>
                </a:solidFill>
              </a:rPr>
            </a:br>
            <a:r>
              <a:rPr lang="en-GB" sz="2900">
                <a:solidFill>
                  <a:srgbClr val="0070C0"/>
                </a:solidFill>
              </a:rPr>
              <a:t>Strategy and multiannual action plan 2021–2026</a:t>
            </a:r>
            <a:endParaRPr lang="en-BE" sz="2900">
              <a:solidFill>
                <a:srgbClr val="0070C0"/>
              </a:solidFill>
            </a:endParaRP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2EC5AB9C-6995-BF14-9DE8-44C40F6EA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003" y="1596647"/>
            <a:ext cx="839621" cy="839621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3C6FBF7E-E699-9592-A14F-75CE79533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93" y="2749578"/>
            <a:ext cx="891007" cy="839621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66662CF-7485-23A0-1934-914337508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893" y="3923540"/>
            <a:ext cx="839621" cy="839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607BF6-60BA-BF0A-F49F-ED63EBE7640B}"/>
              </a:ext>
            </a:extLst>
          </p:cNvPr>
          <p:cNvSpPr txBox="1"/>
          <p:nvPr/>
        </p:nvSpPr>
        <p:spPr>
          <a:xfrm>
            <a:off x="1978492" y="1747315"/>
            <a:ext cx="327611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baseline="0">
                <a:solidFill>
                  <a:srgbClr val="000000"/>
                </a:solidFill>
                <a:latin typeface="Open Sans" panose="020B0606030504020204" pitchFamily="34" charset="0"/>
              </a:rPr>
              <a:t>Shape European research policy development </a:t>
            </a:r>
            <a:endParaRPr lang="en-GB" sz="1800" b="0" i="0" u="none" strike="noStrike" baseline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>
              <a:buClr>
                <a:srgbClr val="0070C0"/>
              </a:buClr>
            </a:pPr>
            <a:endParaRPr lang="en-GB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GB" sz="1800" b="1" i="0" u="none" strike="noStrike" baseline="0">
                <a:solidFill>
                  <a:srgbClr val="000000"/>
                </a:solidFill>
                <a:latin typeface="Open Sans" panose="020B0606030504020204" pitchFamily="34" charset="0"/>
              </a:rPr>
              <a:t>Contribute to the evolution of research culture </a:t>
            </a:r>
            <a:endParaRPr lang="en-GB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GB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GB" sz="1800" b="1" i="0" u="none" strike="noStrike" baseline="0">
                <a:solidFill>
                  <a:srgbClr val="000000"/>
                </a:solidFill>
                <a:latin typeface="Open Sans" panose="020B0606030504020204" pitchFamily="34" charset="0"/>
              </a:rPr>
              <a:t>Strengthen the role and contribution of science in tackling societal challenges </a:t>
            </a:r>
            <a:endParaRPr lang="en-GB" sz="1800" b="0" i="0" u="none" strike="noStrike" baseline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700E8-04DC-5311-A1A7-62BBAA831968}"/>
              </a:ext>
            </a:extLst>
          </p:cNvPr>
          <p:cNvSpPr txBox="1"/>
          <p:nvPr/>
        </p:nvSpPr>
        <p:spPr>
          <a:xfrm>
            <a:off x="1614994" y="5097502"/>
            <a:ext cx="306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https://scieur.org/strategy</a:t>
            </a:r>
            <a:r>
              <a:rPr lang="nl-BE" u="sng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BE" u="sng">
              <a:solidFill>
                <a:srgbClr val="7030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EC7779-3C7B-5294-70CC-4DDCAE743359}"/>
              </a:ext>
            </a:extLst>
          </p:cNvPr>
          <p:cNvSpPr txBox="1"/>
          <p:nvPr/>
        </p:nvSpPr>
        <p:spPr>
          <a:xfrm>
            <a:off x="1614994" y="5493034"/>
            <a:ext cx="306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https://scieur.org/maap</a:t>
            </a:r>
            <a:r>
              <a:rPr lang="nl-BE" u="sng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BE" u="sng">
              <a:solidFill>
                <a:srgbClr val="7030A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0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0377A5-B108-77E2-22F9-37DEEDD0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 factors on science for policy activities</a:t>
            </a:r>
            <a:endParaRPr lang="en-BE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D954E-4307-C4C0-0D79-042ABD6E0B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9963" y="6161088"/>
            <a:ext cx="1062037" cy="490537"/>
          </a:xfrm>
          <a:prstGeom prst="rect">
            <a:avLst/>
          </a:prstGeom>
        </p:spPr>
        <p:txBody>
          <a:bodyPr/>
          <a:lstStyle/>
          <a:p>
            <a:fld id="{EE564337-EC0D-514C-8926-9471E1A66B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6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4F90-14B4-F1A0-434D-2EBCE8EC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166604"/>
            <a:ext cx="10571998" cy="1172299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Recent knowledge provided by science Europe members</a:t>
            </a:r>
            <a:endParaRPr lang="en-BE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431C-2D96-2E07-EE23-B5B89C2F9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126679"/>
            <a:ext cx="6820338" cy="4034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A 2023 SURVEY-BASED REPORT IDENTIFIES SCIENCE EUROPE’S MEMBERS ACTIVITIES FOR SCIENCE-INFORMED POLICYMAKING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b="1" dirty="0">
                <a:solidFill>
                  <a:srgbClr val="002060"/>
                </a:solidFill>
              </a:rPr>
              <a:t>KEY MESSAGES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 err="1"/>
              <a:t>Recognise</a:t>
            </a:r>
            <a:r>
              <a:rPr lang="en-US" sz="1400" b="1" dirty="0"/>
              <a:t>, assess, and support ‘Science For Policy’ (S4P) activities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Develop strategies with long-term vision, resources, expertise, data and methods.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S4P activities are relevant in all fields and for all types of policymaking and scientific disciplines.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/>
              <a:t>Trust and mutual respect between researchers and policymakers are crucial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45D81-4641-51D5-2E0F-59D11A63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128" y="5740121"/>
            <a:ext cx="9951996" cy="365125"/>
          </a:xfrm>
        </p:spPr>
        <p:txBody>
          <a:bodyPr/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SEE https://zenodo.org/records/7777542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00C08-EC18-F30A-2D1F-09ADA4A5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900C88-CE27-4102-9AEA-11020BFEC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362" y="1630943"/>
            <a:ext cx="2883178" cy="41091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79654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EF977-4755-3F12-AE01-B8E5C0F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206214"/>
            <a:ext cx="10571998" cy="1172299"/>
          </a:xfrm>
        </p:spPr>
        <p:txBody>
          <a:bodyPr/>
          <a:lstStyle/>
          <a:p>
            <a:r>
              <a:rPr lang="en-US" dirty="0"/>
              <a:t>Context conditions for evidence-informed policy making (EIPM)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7E90C-8A75-3ECA-BB89-5F76C82CE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1892299"/>
            <a:ext cx="4725496" cy="3968751"/>
          </a:xfrm>
        </p:spPr>
        <p:txBody>
          <a:bodyPr>
            <a:normAutofit fontScale="85000"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Geopolitical, environmental, human rights challenges need solutions stemming from an interdisciplinary agenda, as they </a:t>
            </a:r>
            <a:r>
              <a:rPr lang="en-US" sz="2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encompasses a wide variety of factors which cannot be </a:t>
            </a:r>
            <a:r>
              <a:rPr lang="en-US" sz="20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analysed</a:t>
            </a:r>
            <a:r>
              <a:rPr lang="en-US" sz="2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separately.</a:t>
            </a:r>
            <a:endParaRPr lang="en-US" sz="2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Science-informed and evidence-based policy making requires interdisciplinary and systemic approaches to assess different options, overcome personal biases and, ultimately, improve the way societal challenges are addressed. For these reasons, </a:t>
            </a:r>
            <a:r>
              <a:rPr lang="en-US" sz="2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 for Policy activities should always be seen as a collective process aiming to </a:t>
            </a:r>
            <a:r>
              <a:rPr lang="en-US" sz="20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mobilise</a:t>
            </a:r>
            <a:r>
              <a:rPr lang="en-US" sz="2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knowledge to tackle societal challenges.</a:t>
            </a:r>
            <a:endParaRPr lang="en-US" sz="2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1C577-8B0B-2C5D-C048-2A3CF0F1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E8C57-7F64-EE30-1889-E5F1FA4B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E81080-19AE-1D2D-82EC-EB8630A2652F}"/>
              </a:ext>
            </a:extLst>
          </p:cNvPr>
          <p:cNvSpPr txBox="1">
            <a:spLocks/>
          </p:cNvSpPr>
          <p:nvPr/>
        </p:nvSpPr>
        <p:spPr>
          <a:xfrm>
            <a:off x="6095999" y="1908501"/>
            <a:ext cx="4725496" cy="396875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Arial" charset="0"/>
              <a:buChar char="•"/>
              <a:defRPr sz="1800" kern="1200" baseline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D29F9"/>
              </a:buClr>
              <a:buFont typeface="Courier New" charset="0"/>
              <a:buChar char="o"/>
              <a:defRPr sz="1600" kern="1200" baseline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Wingdings" charset="2"/>
              <a:buChar char="§"/>
              <a:defRPr sz="1400" kern="1200" baseline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D29F9"/>
              </a:buClr>
              <a:buFont typeface="Wingdings" charset="2"/>
              <a:buChar char="q"/>
              <a:defRPr sz="1200" kern="1200" baseline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Arial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Open Sans" charset="0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funders and performers can play an important for in supporting evidence-based policy making, by acting as intermediaries in both directions: </a:t>
            </a:r>
            <a:r>
              <a:rPr lang="en-US" sz="20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identifying policy demands and relevant research findings, and then enabling the interplay between science and decision making. </a:t>
            </a:r>
            <a:endParaRPr lang="en-US" sz="20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 and reinforcing interdisciplinary </a:t>
            </a:r>
            <a:r>
              <a:rPr lang="en-US" sz="2000" b="1" i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 for Policy</a:t>
            </a:r>
            <a:r>
              <a:rPr lang="en-US" sz="20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networks can be an important channel for science communication</a:t>
            </a:r>
            <a:r>
              <a:rPr lang="en-US" sz="20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these networks can support, promote and disseminate complex science findings on various topics such as energy, climate, economics </a:t>
            </a:r>
            <a:r>
              <a:rPr lang="en-US" sz="200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0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act as crucial knowledge for transformative change. </a:t>
            </a:r>
            <a:endParaRPr lang="en-US" sz="20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0750458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onception personnalisée">
  <a:themeElements>
    <a:clrScheme name="Science Europ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D2BF9"/>
      </a:accent1>
      <a:accent2>
        <a:srgbClr val="FF7B38"/>
      </a:accent2>
      <a:accent3>
        <a:srgbClr val="A5A5A5"/>
      </a:accent3>
      <a:accent4>
        <a:srgbClr val="FFA161"/>
      </a:accent4>
      <a:accent5>
        <a:srgbClr val="48B9FF"/>
      </a:accent5>
      <a:accent6>
        <a:srgbClr val="79EF43"/>
      </a:accent6>
      <a:hlink>
        <a:srgbClr val="0D28F9"/>
      </a:hlink>
      <a:folHlink>
        <a:srgbClr val="F73749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-Template-PowerPoint.pptx" id="{36BBF9F6-8A6A-4FCD-9370-6E6FEA191B33}" vid="{E1B315BA-4AAE-4D5D-99F2-1E8175BC6372}"/>
    </a:ext>
  </a:extLst>
</a:theme>
</file>

<file path=ppt/theme/theme2.xml><?xml version="1.0" encoding="utf-8"?>
<a:theme xmlns:a="http://schemas.openxmlformats.org/drawingml/2006/main" name="Concis">
  <a:themeElements>
    <a:clrScheme name="Science Europe 1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-Template-PowerPoint.pptx" id="{36BBF9F6-8A6A-4FCD-9370-6E6FEA191B33}" vid="{C9000AD6-237D-418E-80E6-B310E3187C3C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080C6B6C3764DBDBE63D9759BD350" ma:contentTypeVersion="18" ma:contentTypeDescription="Create a new document." ma:contentTypeScope="" ma:versionID="2ee2d4d4d24948e67a3173e5d6f92d14">
  <xsd:schema xmlns:xsd="http://www.w3.org/2001/XMLSchema" xmlns:xs="http://www.w3.org/2001/XMLSchema" xmlns:p="http://schemas.microsoft.com/office/2006/metadata/properties" xmlns:ns2="79f31281-6e73-4091-abea-bf15e50d3b70" xmlns:ns3="df50260a-9d61-4048-9e2b-bb2690a3013a" targetNamespace="http://schemas.microsoft.com/office/2006/metadata/properties" ma:root="true" ma:fieldsID="a4dd0b759f3347b01569af12ba0e7081" ns2:_="" ns3:_="">
    <xsd:import namespace="79f31281-6e73-4091-abea-bf15e50d3b70"/>
    <xsd:import namespace="df50260a-9d61-4048-9e2b-bb2690a301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31281-6e73-4091-abea-bf15e50d3b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fd2600-4238-4185-8a87-9d2cbd41b6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0260a-9d61-4048-9e2b-bb2690a3013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43c7d1-89a1-4324-a9a9-bf97f43523bc}" ma:internalName="TaxCatchAll" ma:showField="CatchAllData" ma:web="df50260a-9d61-4048-9e2b-bb2690a301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f31281-6e73-4091-abea-bf15e50d3b70">
      <Terms xmlns="http://schemas.microsoft.com/office/infopath/2007/PartnerControls"/>
    </lcf76f155ced4ddcb4097134ff3c332f>
    <TaxCatchAll xmlns="df50260a-9d61-4048-9e2b-bb2690a3013a" xsi:nil="true"/>
  </documentManagement>
</p:properties>
</file>

<file path=customXml/itemProps1.xml><?xml version="1.0" encoding="utf-8"?>
<ds:datastoreItem xmlns:ds="http://schemas.openxmlformats.org/officeDocument/2006/customXml" ds:itemID="{F158E741-BE05-48CD-BCD2-B4FA47C18989}">
  <ds:schemaRefs>
    <ds:schemaRef ds:uri="79f31281-6e73-4091-abea-bf15e50d3b70"/>
    <ds:schemaRef ds:uri="df50260a-9d61-4048-9e2b-bb2690a301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7C0650-1DFC-4997-8357-6733CC602F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4BB36-778E-4D96-A618-EF2C1D7897A0}">
  <ds:schemaRefs>
    <ds:schemaRef ds:uri="79f31281-6e73-4091-abea-bf15e50d3b70"/>
    <ds:schemaRef ds:uri="df50260a-9d61-4048-9e2b-bb2690a3013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202001-Template-PowerPoint</Template>
  <TotalTime>0</TotalTime>
  <Words>1736</Words>
  <Application>Microsoft Office PowerPoint</Application>
  <PresentationFormat>Widescreen</PresentationFormat>
  <Paragraphs>146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Aptos Narrow</vt:lpstr>
      <vt:lpstr>Arial</vt:lpstr>
      <vt:lpstr>Courier New</vt:lpstr>
      <vt:lpstr>Open Sans</vt:lpstr>
      <vt:lpstr>Wingdings</vt:lpstr>
      <vt:lpstr>Wingdings 2</vt:lpstr>
      <vt:lpstr>Conception personnalisée</vt:lpstr>
      <vt:lpstr>Concis</vt:lpstr>
      <vt:lpstr>The assets of SSAH for the future in evidence-informed policymaking</vt:lpstr>
      <vt:lpstr>About science europe</vt:lpstr>
      <vt:lpstr>What is Science Europe?</vt:lpstr>
      <vt:lpstr>Science Europe Member organisations</vt:lpstr>
      <vt:lpstr>PowerPoint Presentation</vt:lpstr>
      <vt:lpstr>PowerPoint Presentation</vt:lpstr>
      <vt:lpstr>Key factors on science for policy activities</vt:lpstr>
      <vt:lpstr>Recent knowledge provided by science Europe members</vt:lpstr>
      <vt:lpstr>Context conditions for evidence-informed policy making (EIPM)</vt:lpstr>
      <vt:lpstr>Context conditions for evidence-informed policy making (EIPM)</vt:lpstr>
      <vt:lpstr>The importance of the arts, social sciences and humanities disciplines</vt:lpstr>
      <vt:lpstr>Principles and Values for science for policy activities</vt:lpstr>
      <vt:lpstr>Principles and Values</vt:lpstr>
      <vt:lpstr>EXAMPLES from science Europe member organisations</vt:lpstr>
      <vt:lpstr>Health Research Board, Ireland</vt:lpstr>
      <vt:lpstr>Foundation for Science and Technology, Portugal</vt:lpstr>
      <vt:lpstr>Spanish National Research Council</vt:lpstr>
      <vt:lpstr>Swedish research council  for sustainable development</vt:lpstr>
      <vt:lpstr>UK Research and Innovation</vt:lpstr>
      <vt:lpstr>Bibliographic sources</vt:lpstr>
      <vt:lpstr>Bibliographic Sources:</vt:lpstr>
      <vt:lpstr>Any questions?  Lidia.Borrell-Damian@scienceeurope.org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 Braem</dc:creator>
  <cp:lastModifiedBy>IBEAS Maria</cp:lastModifiedBy>
  <cp:revision>2</cp:revision>
  <dcterms:created xsi:type="dcterms:W3CDTF">2021-05-12T12:07:38Z</dcterms:created>
  <dcterms:modified xsi:type="dcterms:W3CDTF">2024-05-07T10:21:01Z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0x010100E2D080C6B6C3764DBDBE63D9759BD350</vt:lpwstr>
  </property>
  <property fmtid="{D5CDD505-2E9C-101B-9397-08002B2CF9AE}" pid="3" name="Order">
    <vt:r8>744200</vt:r8>
  </property>
  <property fmtid="{D5CDD505-2E9C-101B-9397-08002B2CF9AE}" pid="4" name="MediaServiceImageTags">
    <vt:lpwstr/>
  </property>
</Properties>
</file>